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67" r:id="rId3"/>
    <p:sldId id="266" r:id="rId4"/>
    <p:sldId id="264" r:id="rId5"/>
    <p:sldId id="265" r:id="rId6"/>
    <p:sldId id="263" r:id="rId7"/>
    <p:sldId id="262" r:id="rId8"/>
    <p:sldId id="261" r:id="rId9"/>
    <p:sldId id="257" r:id="rId10"/>
    <p:sldId id="258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0423" autoAdjust="0"/>
  </p:normalViewPr>
  <p:slideViewPr>
    <p:cSldViewPr>
      <p:cViewPr varScale="1">
        <p:scale>
          <a:sx n="51" d="100"/>
          <a:sy n="51" d="100"/>
        </p:scale>
        <p:origin x="-19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87" d="100"/>
          <a:sy n="87" d="100"/>
        </p:scale>
        <p:origin x="-2160" y="81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37E57-2588-40F2-8AF3-6003ABDF7CAF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783D90-7858-4F65-8E9B-C5D1DF5839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Hallo! </a:t>
            </a:r>
            <a:r>
              <a:rPr lang="en-US" dirty="0" err="1" smtClean="0"/>
              <a:t>Ich</a:t>
            </a:r>
            <a:r>
              <a:rPr lang="en-US" dirty="0" smtClean="0"/>
              <a:t> </a:t>
            </a:r>
            <a:r>
              <a:rPr lang="en-US" dirty="0" err="1" smtClean="0"/>
              <a:t>heisse</a:t>
            </a:r>
            <a:r>
              <a:rPr lang="en-US" baseline="0" dirty="0" smtClean="0"/>
              <a:t> Becca Roggenbuck. </a:t>
            </a:r>
            <a:r>
              <a:rPr lang="en-US" baseline="0" dirty="0" err="1" smtClean="0"/>
              <a:t>Heute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spreche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ich</a:t>
            </a:r>
            <a:r>
              <a:rPr lang="en-US" baseline="0" dirty="0" smtClean="0"/>
              <a:t> von </a:t>
            </a:r>
            <a:r>
              <a:rPr lang="en-US" baseline="0" dirty="0" err="1" smtClean="0"/>
              <a:t>Solarenergie</a:t>
            </a:r>
            <a:r>
              <a:rPr lang="en-US" baseline="0" dirty="0" smtClean="0"/>
              <a:t> in Deutschland.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83D90-7858-4F65-8E9B-C5D1DF5839A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Die </a:t>
            </a:r>
            <a:r>
              <a:rPr lang="en-US" dirty="0" err="1" smtClean="0"/>
              <a:t>ertse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Antwort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ist</a:t>
            </a:r>
            <a:r>
              <a:rPr lang="en-US" baseline="0" dirty="0" smtClean="0"/>
              <a:t> B. </a:t>
            </a:r>
          </a:p>
          <a:p>
            <a:r>
              <a:rPr lang="en-US" baseline="0" dirty="0" smtClean="0"/>
              <a:t>Die </a:t>
            </a:r>
            <a:r>
              <a:rPr lang="en-US" baseline="0" dirty="0" err="1" smtClean="0"/>
              <a:t>zweite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Antwort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ist</a:t>
            </a:r>
            <a:r>
              <a:rPr lang="en-US" baseline="0" dirty="0" smtClean="0"/>
              <a:t> 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83D90-7858-4F65-8E9B-C5D1DF5839A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95400" y="76200"/>
            <a:ext cx="4064000" cy="3048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3276600"/>
            <a:ext cx="5486400" cy="5867400"/>
          </a:xfrm>
        </p:spPr>
        <p:txBody>
          <a:bodyPr>
            <a:normAutofit fontScale="92500" lnSpcReduction="20000"/>
          </a:bodyPr>
          <a:lstStyle/>
          <a:p>
            <a:r>
              <a:rPr lang="en-US" sz="1300" u="sng" dirty="0" smtClean="0"/>
              <a:t>Describe</a:t>
            </a:r>
          </a:p>
          <a:p>
            <a:r>
              <a:rPr lang="en-US" dirty="0" err="1" smtClean="0"/>
              <a:t>Ein</a:t>
            </a:r>
            <a:r>
              <a:rPr lang="en-US" dirty="0" smtClean="0"/>
              <a:t> Mann </a:t>
            </a:r>
            <a:r>
              <a:rPr lang="en-US" dirty="0" err="1" smtClean="0"/>
              <a:t>kümmert</a:t>
            </a:r>
            <a:r>
              <a:rPr lang="en-US" dirty="0" smtClean="0"/>
              <a:t> </a:t>
            </a:r>
            <a:r>
              <a:rPr lang="en-US" dirty="0" err="1" smtClean="0"/>
              <a:t>sich</a:t>
            </a:r>
            <a:r>
              <a:rPr lang="en-US" dirty="0" smtClean="0"/>
              <a:t> um die </a:t>
            </a:r>
            <a:r>
              <a:rPr lang="en-US" dirty="0" err="1" smtClean="0"/>
              <a:t>Solarzellen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                 A man takes care of the solar cells.</a:t>
            </a:r>
          </a:p>
          <a:p>
            <a:r>
              <a:rPr lang="en-US" dirty="0" smtClean="0"/>
              <a:t>Die </a:t>
            </a:r>
            <a:r>
              <a:rPr lang="en-US" dirty="0" err="1" smtClean="0"/>
              <a:t>Regierungsviertel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hinter den </a:t>
            </a:r>
            <a:r>
              <a:rPr lang="en-US" dirty="0" err="1" smtClean="0"/>
              <a:t>Solarzellen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                The government building is behind the solar cells. </a:t>
            </a:r>
          </a:p>
          <a:p>
            <a:r>
              <a:rPr lang="en-US" dirty="0" smtClean="0"/>
              <a:t>Es </a:t>
            </a:r>
            <a:r>
              <a:rPr lang="en-US" dirty="0" err="1" smtClean="0"/>
              <a:t>gibt</a:t>
            </a:r>
            <a:r>
              <a:rPr lang="en-US" dirty="0" smtClean="0"/>
              <a:t> </a:t>
            </a:r>
            <a:r>
              <a:rPr lang="en-US" dirty="0" err="1" smtClean="0"/>
              <a:t>viele</a:t>
            </a:r>
            <a:r>
              <a:rPr lang="en-US" dirty="0" smtClean="0"/>
              <a:t> </a:t>
            </a:r>
            <a:r>
              <a:rPr lang="en-US" dirty="0" err="1" smtClean="0"/>
              <a:t>Solarzellen</a:t>
            </a:r>
            <a:r>
              <a:rPr lang="en-US" dirty="0" smtClean="0"/>
              <a:t> in das </a:t>
            </a:r>
            <a:r>
              <a:rPr lang="en-US" dirty="0" err="1" smtClean="0"/>
              <a:t>Bild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                There are many solar cells in the picture.</a:t>
            </a:r>
          </a:p>
          <a:p>
            <a:r>
              <a:rPr lang="en-US" sz="1300" u="sng" dirty="0" smtClean="0"/>
              <a:t>Interpret</a:t>
            </a:r>
          </a:p>
          <a:p>
            <a:r>
              <a:rPr lang="en-US" dirty="0" smtClean="0"/>
              <a:t>Deutschland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sehr</a:t>
            </a:r>
            <a:r>
              <a:rPr lang="en-US" dirty="0" smtClean="0"/>
              <a:t> </a:t>
            </a:r>
            <a:r>
              <a:rPr lang="en-US" dirty="0" err="1" smtClean="0"/>
              <a:t>umweltfreundlich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           Germany is very environmentally friendly.</a:t>
            </a:r>
          </a:p>
          <a:p>
            <a:r>
              <a:rPr lang="en-US" dirty="0" smtClean="0"/>
              <a:t>Die </a:t>
            </a:r>
            <a:r>
              <a:rPr lang="en-US" dirty="0" err="1" smtClean="0"/>
              <a:t>Deutschen</a:t>
            </a:r>
            <a:r>
              <a:rPr lang="en-US" dirty="0" smtClean="0"/>
              <a:t> </a:t>
            </a:r>
            <a:r>
              <a:rPr lang="en-US" dirty="0" err="1" smtClean="0"/>
              <a:t>sind</a:t>
            </a:r>
            <a:r>
              <a:rPr lang="en-US" dirty="0" smtClean="0"/>
              <a:t> auf die </a:t>
            </a:r>
            <a:r>
              <a:rPr lang="en-US" dirty="0" err="1" smtClean="0"/>
              <a:t>Produktion</a:t>
            </a:r>
            <a:r>
              <a:rPr lang="en-US" dirty="0" smtClean="0"/>
              <a:t> von </a:t>
            </a:r>
            <a:r>
              <a:rPr lang="en-US" dirty="0" err="1" smtClean="0"/>
              <a:t>Solarzellen</a:t>
            </a:r>
            <a:r>
              <a:rPr lang="en-US" dirty="0" smtClean="0"/>
              <a:t> </a:t>
            </a:r>
            <a:r>
              <a:rPr lang="en-US" dirty="0" err="1" smtClean="0"/>
              <a:t>fokussiert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            Germans are focused on the production of solar cells.</a:t>
            </a:r>
          </a:p>
          <a:p>
            <a:r>
              <a:rPr lang="en-US" dirty="0" err="1" smtClean="0"/>
              <a:t>Solarzellen</a:t>
            </a:r>
            <a:r>
              <a:rPr lang="en-US" dirty="0" smtClean="0"/>
              <a:t> 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populär</a:t>
            </a:r>
            <a:r>
              <a:rPr lang="en-US" dirty="0" smtClean="0"/>
              <a:t> in Deutschland.</a:t>
            </a:r>
          </a:p>
          <a:p>
            <a:pPr>
              <a:buNone/>
            </a:pPr>
            <a:r>
              <a:rPr lang="en-US" dirty="0" smtClean="0"/>
              <a:t>                Solar cells are popular in Germany.</a:t>
            </a:r>
          </a:p>
          <a:p>
            <a:r>
              <a:rPr lang="en-US" sz="1300" u="sng" dirty="0" smtClean="0"/>
              <a:t>Analyze</a:t>
            </a:r>
          </a:p>
          <a:p>
            <a:r>
              <a:rPr lang="en-US" dirty="0" smtClean="0"/>
              <a:t>Die positive von </a:t>
            </a:r>
            <a:r>
              <a:rPr lang="en-US" dirty="0" err="1" smtClean="0"/>
              <a:t>Solarzellen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, </a:t>
            </a:r>
            <a:r>
              <a:rPr lang="en-US" dirty="0" err="1" smtClean="0"/>
              <a:t>dass</a:t>
            </a:r>
            <a:r>
              <a:rPr lang="en-US" dirty="0" smtClean="0"/>
              <a:t> </a:t>
            </a:r>
            <a:r>
              <a:rPr lang="en-US" dirty="0" err="1" smtClean="0"/>
              <a:t>Umwelt</a:t>
            </a:r>
            <a:r>
              <a:rPr lang="en-US" dirty="0" smtClean="0"/>
              <a:t> </a:t>
            </a:r>
            <a:r>
              <a:rPr lang="en-US" dirty="0" err="1" smtClean="0"/>
              <a:t>bleiben</a:t>
            </a:r>
            <a:r>
              <a:rPr lang="en-US" dirty="0" smtClean="0"/>
              <a:t> </a:t>
            </a:r>
            <a:r>
              <a:rPr lang="en-US" dirty="0" err="1" smtClean="0"/>
              <a:t>sauber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               The positive of solar cells is that the environment stays clean.</a:t>
            </a:r>
          </a:p>
          <a:p>
            <a:r>
              <a:rPr lang="en-US" dirty="0" smtClean="0"/>
              <a:t>Die </a:t>
            </a:r>
            <a:r>
              <a:rPr lang="en-US" dirty="0" err="1" smtClean="0"/>
              <a:t>negativen</a:t>
            </a:r>
            <a:r>
              <a:rPr lang="en-US" dirty="0" smtClean="0"/>
              <a:t> von </a:t>
            </a:r>
            <a:r>
              <a:rPr lang="en-US" dirty="0" err="1" smtClean="0"/>
              <a:t>Solarzellen</a:t>
            </a:r>
            <a:r>
              <a:rPr lang="en-US" dirty="0" smtClean="0"/>
              <a:t> </a:t>
            </a:r>
            <a:r>
              <a:rPr lang="en-US" dirty="0" err="1" smtClean="0"/>
              <a:t>ist</a:t>
            </a:r>
            <a:r>
              <a:rPr lang="en-US" dirty="0" smtClean="0"/>
              <a:t>, </a:t>
            </a:r>
            <a:r>
              <a:rPr lang="en-US" dirty="0" err="1" smtClean="0"/>
              <a:t>dass</a:t>
            </a:r>
            <a:r>
              <a:rPr lang="en-US" dirty="0" smtClean="0"/>
              <a:t> </a:t>
            </a:r>
            <a:r>
              <a:rPr lang="en-US" dirty="0" err="1" smtClean="0"/>
              <a:t>sie</a:t>
            </a:r>
            <a:r>
              <a:rPr lang="en-US" dirty="0" smtClean="0"/>
              <a:t> </a:t>
            </a:r>
            <a:r>
              <a:rPr lang="en-US" dirty="0" err="1" smtClean="0"/>
              <a:t>teuer</a:t>
            </a:r>
            <a:r>
              <a:rPr lang="en-US" dirty="0" smtClean="0"/>
              <a:t> </a:t>
            </a:r>
            <a:r>
              <a:rPr lang="en-US" dirty="0" err="1" smtClean="0"/>
              <a:t>sind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              The negative of solar cells is that they are expensive.</a:t>
            </a:r>
          </a:p>
          <a:p>
            <a:r>
              <a:rPr lang="en-US" dirty="0" smtClean="0"/>
              <a:t>Deutschland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bewusst</a:t>
            </a:r>
            <a:r>
              <a:rPr lang="en-US" dirty="0" smtClean="0"/>
              <a:t> </a:t>
            </a:r>
            <a:r>
              <a:rPr lang="en-US" dirty="0" err="1" smtClean="0"/>
              <a:t>unser</a:t>
            </a:r>
            <a:r>
              <a:rPr lang="en-US" dirty="0" smtClean="0"/>
              <a:t> </a:t>
            </a:r>
            <a:r>
              <a:rPr lang="en-US" dirty="0" err="1" smtClean="0"/>
              <a:t>Umwelten</a:t>
            </a:r>
            <a:r>
              <a:rPr lang="en-US" dirty="0" smtClean="0"/>
              <a:t> </a:t>
            </a:r>
            <a:r>
              <a:rPr lang="en-US" dirty="0" err="1" smtClean="0"/>
              <a:t>wohl</a:t>
            </a:r>
            <a:r>
              <a:rPr lang="en-US" dirty="0" smtClean="0"/>
              <a:t> </a:t>
            </a:r>
            <a:r>
              <a:rPr lang="en-US" dirty="0" err="1" smtClean="0"/>
              <a:t>Bedingung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             Germany is aware of our environmental condition. </a:t>
            </a:r>
          </a:p>
          <a:p>
            <a:r>
              <a:rPr lang="en-US" sz="1300" u="sng" dirty="0" smtClean="0"/>
              <a:t>Questions</a:t>
            </a:r>
          </a:p>
          <a:p>
            <a:r>
              <a:rPr lang="en-US" dirty="0" smtClean="0"/>
              <a:t>1. </a:t>
            </a:r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/>
              <a:t>viele</a:t>
            </a:r>
            <a:r>
              <a:rPr lang="en-US" dirty="0"/>
              <a:t> </a:t>
            </a:r>
            <a:r>
              <a:rPr lang="en-US" dirty="0" err="1"/>
              <a:t>Solarzellen</a:t>
            </a:r>
            <a:r>
              <a:rPr lang="en-US" dirty="0"/>
              <a:t> </a:t>
            </a:r>
            <a:r>
              <a:rPr lang="en-US" dirty="0" err="1"/>
              <a:t>wurden</a:t>
            </a:r>
            <a:r>
              <a:rPr lang="en-US" dirty="0"/>
              <a:t> in Deutschland </a:t>
            </a:r>
            <a:r>
              <a:rPr lang="en-US" dirty="0" err="1"/>
              <a:t>hergestellt</a:t>
            </a:r>
            <a:r>
              <a:rPr lang="en-US" dirty="0" smtClean="0"/>
              <a:t>?</a:t>
            </a:r>
          </a:p>
          <a:p>
            <a:r>
              <a:rPr lang="en-US" dirty="0" smtClean="0"/>
              <a:t>            </a:t>
            </a:r>
            <a:r>
              <a:rPr lang="en-US" dirty="0"/>
              <a:t>How many solar cells have been produced in Germany? </a:t>
            </a:r>
            <a:endParaRPr lang="en-US" dirty="0" smtClean="0"/>
          </a:p>
          <a:p>
            <a:r>
              <a:rPr lang="en-US" dirty="0" smtClean="0"/>
              <a:t>2. </a:t>
            </a:r>
            <a:r>
              <a:rPr lang="en-US" dirty="0"/>
              <a:t>Was </a:t>
            </a:r>
            <a:r>
              <a:rPr lang="en-US" dirty="0" err="1"/>
              <a:t>bedeutet</a:t>
            </a:r>
            <a:r>
              <a:rPr lang="en-US" dirty="0"/>
              <a:t> dieses </a:t>
            </a:r>
            <a:r>
              <a:rPr lang="en-US" dirty="0" err="1"/>
              <a:t>Bild</a:t>
            </a:r>
            <a:r>
              <a:rPr lang="en-US" dirty="0"/>
              <a:t> </a:t>
            </a:r>
            <a:r>
              <a:rPr lang="en-US" dirty="0" err="1"/>
              <a:t>für</a:t>
            </a:r>
            <a:r>
              <a:rPr lang="en-US" dirty="0"/>
              <a:t> </a:t>
            </a:r>
            <a:r>
              <a:rPr lang="en-US" dirty="0" err="1"/>
              <a:t>Sie</a:t>
            </a:r>
            <a:r>
              <a:rPr lang="en-US" dirty="0" smtClean="0"/>
              <a:t>? </a:t>
            </a:r>
          </a:p>
          <a:p>
            <a:r>
              <a:rPr lang="en-US" dirty="0"/>
              <a:t> </a:t>
            </a:r>
            <a:r>
              <a:rPr lang="en-US" dirty="0" smtClean="0"/>
              <a:t>           </a:t>
            </a:r>
            <a:r>
              <a:rPr lang="en-US" dirty="0"/>
              <a:t>What does this picture mean to you? </a:t>
            </a:r>
            <a:endParaRPr lang="en-US" dirty="0" smtClean="0"/>
          </a:p>
          <a:p>
            <a:r>
              <a:rPr lang="en-US" dirty="0" smtClean="0"/>
              <a:t>3.</a:t>
            </a:r>
            <a:r>
              <a:rPr lang="es-ES" dirty="0"/>
              <a:t> </a:t>
            </a:r>
            <a:r>
              <a:rPr lang="es-ES" dirty="0" err="1"/>
              <a:t>Welche</a:t>
            </a:r>
            <a:r>
              <a:rPr lang="es-ES" dirty="0"/>
              <a:t> </a:t>
            </a:r>
            <a:r>
              <a:rPr lang="es-ES" dirty="0" err="1"/>
              <a:t>Vorteile</a:t>
            </a:r>
            <a:r>
              <a:rPr lang="es-ES" dirty="0"/>
              <a:t> </a:t>
            </a:r>
            <a:r>
              <a:rPr lang="es-ES" dirty="0" err="1"/>
              <a:t>hat</a:t>
            </a:r>
            <a:r>
              <a:rPr lang="es-ES" dirty="0"/>
              <a:t> </a:t>
            </a:r>
            <a:r>
              <a:rPr lang="es-ES" dirty="0" err="1"/>
              <a:t>Solarenergie</a:t>
            </a:r>
            <a:r>
              <a:rPr lang="es-ES" dirty="0"/>
              <a:t> </a:t>
            </a:r>
            <a:r>
              <a:rPr lang="es-ES" dirty="0" err="1"/>
              <a:t>haben</a:t>
            </a:r>
            <a:r>
              <a:rPr lang="es-ES" dirty="0" smtClean="0"/>
              <a:t>?</a:t>
            </a:r>
          </a:p>
          <a:p>
            <a:r>
              <a:rPr lang="es-ES" dirty="0"/>
              <a:t> </a:t>
            </a:r>
            <a:r>
              <a:rPr lang="es-ES" dirty="0" smtClean="0"/>
              <a:t>            </a:t>
            </a:r>
            <a:r>
              <a:rPr lang="en-US" dirty="0"/>
              <a:t>What advantages does solar energy have? </a:t>
            </a:r>
            <a:endParaRPr lang="en-US" dirty="0" smtClean="0"/>
          </a:p>
          <a:p>
            <a:r>
              <a:rPr lang="en-US" sz="1300" u="sng" dirty="0" smtClean="0"/>
              <a:t>Answers</a:t>
            </a:r>
            <a:endParaRPr lang="en-US" dirty="0" smtClean="0"/>
          </a:p>
          <a:p>
            <a:r>
              <a:rPr lang="en-US" dirty="0" smtClean="0"/>
              <a:t>1. </a:t>
            </a:r>
            <a:r>
              <a:rPr lang="en-US" dirty="0" err="1" smtClean="0"/>
              <a:t>Eine</a:t>
            </a:r>
            <a:r>
              <a:rPr lang="en-US" dirty="0" smtClean="0"/>
              <a:t> Million </a:t>
            </a:r>
            <a:r>
              <a:rPr lang="en-US" dirty="0" err="1" smtClean="0"/>
              <a:t>als</a:t>
            </a:r>
            <a:r>
              <a:rPr lang="en-US" dirty="0" smtClean="0"/>
              <a:t> 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Vorjahr</a:t>
            </a:r>
            <a:r>
              <a:rPr lang="en-US" dirty="0" smtClean="0"/>
              <a:t>. </a:t>
            </a:r>
            <a:r>
              <a:rPr lang="en-US" dirty="0" err="1" smtClean="0"/>
              <a:t>Sie</a:t>
            </a:r>
            <a:r>
              <a:rPr lang="en-US" dirty="0" smtClean="0"/>
              <a:t> </a:t>
            </a:r>
            <a:r>
              <a:rPr lang="en-US" dirty="0" err="1" smtClean="0"/>
              <a:t>planen</a:t>
            </a:r>
            <a:r>
              <a:rPr lang="en-US" dirty="0" smtClean="0"/>
              <a:t>, </a:t>
            </a:r>
            <a:r>
              <a:rPr lang="en-US" dirty="0" err="1" smtClean="0"/>
              <a:t>mehr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produzieren</a:t>
            </a:r>
            <a:r>
              <a:rPr lang="en-US" dirty="0" smtClean="0"/>
              <a:t>. Die </a:t>
            </a:r>
            <a:r>
              <a:rPr lang="en-US" dirty="0" err="1" smtClean="0"/>
              <a:t>Mittel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 </a:t>
            </a:r>
            <a:r>
              <a:rPr lang="en-US" dirty="0" err="1" smtClean="0"/>
              <a:t>Solarenergiehaben</a:t>
            </a:r>
            <a:r>
              <a:rPr lang="en-US" dirty="0" smtClean="0"/>
              <a:t> </a:t>
            </a:r>
            <a:r>
              <a:rPr lang="en-US" dirty="0" err="1" smtClean="0"/>
              <a:t>aber</a:t>
            </a:r>
            <a:r>
              <a:rPr lang="en-US" dirty="0" smtClean="0"/>
              <a:t> </a:t>
            </a:r>
            <a:r>
              <a:rPr lang="en-US" dirty="0" err="1" smtClean="0"/>
              <a:t>abgenommen</a:t>
            </a:r>
            <a:r>
              <a:rPr lang="en-US" dirty="0" smtClean="0"/>
              <a:t>. </a:t>
            </a:r>
          </a:p>
          <a:p>
            <a:r>
              <a:rPr lang="en-US" dirty="0" smtClean="0"/>
              <a:t>              One million as of last year. They plan to produce more. Funds for solar energy have</a:t>
            </a:r>
          </a:p>
          <a:p>
            <a:r>
              <a:rPr lang="en-US" dirty="0" smtClean="0"/>
              <a:t>              decreased though. </a:t>
            </a:r>
          </a:p>
          <a:p>
            <a:r>
              <a:rPr lang="en-US" dirty="0" smtClean="0"/>
              <a:t>2. Dieses </a:t>
            </a:r>
            <a:r>
              <a:rPr lang="en-US" dirty="0" err="1" smtClean="0"/>
              <a:t>Bild</a:t>
            </a:r>
            <a:r>
              <a:rPr lang="en-US" dirty="0" smtClean="0"/>
              <a:t> </a:t>
            </a:r>
            <a:r>
              <a:rPr lang="en-US" dirty="0" err="1" smtClean="0"/>
              <a:t>stellt</a:t>
            </a:r>
            <a:r>
              <a:rPr lang="en-US" dirty="0" smtClean="0"/>
              <a:t> </a:t>
            </a:r>
            <a:r>
              <a:rPr lang="en-US" dirty="0" err="1" smtClean="0"/>
              <a:t>meine</a:t>
            </a:r>
            <a:r>
              <a:rPr lang="en-US" dirty="0" smtClean="0"/>
              <a:t> </a:t>
            </a:r>
            <a:r>
              <a:rPr lang="en-US" dirty="0" err="1" smtClean="0"/>
              <a:t>Zukunft</a:t>
            </a:r>
            <a:r>
              <a:rPr lang="en-US" dirty="0" smtClean="0"/>
              <a:t>. </a:t>
            </a:r>
            <a:r>
              <a:rPr lang="en-US" dirty="0" err="1" smtClean="0"/>
              <a:t>Ich</a:t>
            </a:r>
            <a:r>
              <a:rPr lang="en-US" dirty="0" smtClean="0"/>
              <a:t> will </a:t>
            </a:r>
            <a:r>
              <a:rPr lang="en-US" dirty="0" err="1" smtClean="0"/>
              <a:t>mit</a:t>
            </a:r>
            <a:r>
              <a:rPr lang="en-US" dirty="0" smtClean="0"/>
              <a:t> </a:t>
            </a:r>
            <a:r>
              <a:rPr lang="en-US" dirty="0" err="1" smtClean="0"/>
              <a:t>Sonnenenergie</a:t>
            </a:r>
            <a:r>
              <a:rPr lang="en-US" dirty="0" smtClean="0"/>
              <a:t> </a:t>
            </a:r>
            <a:r>
              <a:rPr lang="en-US" dirty="0" err="1" smtClean="0"/>
              <a:t>arbeiten</a:t>
            </a:r>
            <a:r>
              <a:rPr lang="en-US" dirty="0" smtClean="0"/>
              <a:t>. </a:t>
            </a:r>
            <a:r>
              <a:rPr lang="en-US" dirty="0" err="1" smtClean="0"/>
              <a:t>Ich</a:t>
            </a:r>
            <a:r>
              <a:rPr lang="en-US" dirty="0" smtClean="0"/>
              <a:t> </a:t>
            </a:r>
            <a:r>
              <a:rPr lang="en-US" dirty="0" err="1" smtClean="0"/>
              <a:t>liebe</a:t>
            </a:r>
            <a:r>
              <a:rPr lang="en-US" dirty="0" smtClean="0"/>
              <a:t> </a:t>
            </a:r>
            <a:r>
              <a:rPr lang="en-US" dirty="0" err="1" smtClean="0"/>
              <a:t>dieSolarenergie</a:t>
            </a:r>
            <a:r>
              <a:rPr lang="en-US" dirty="0" smtClean="0"/>
              <a:t>.</a:t>
            </a:r>
          </a:p>
          <a:p>
            <a:r>
              <a:rPr lang="en-US" dirty="0" smtClean="0"/>
              <a:t>               This picture represents my future. I want to work with solar energy. I love solar</a:t>
            </a:r>
          </a:p>
          <a:p>
            <a:r>
              <a:rPr lang="en-US" dirty="0" smtClean="0"/>
              <a:t>              energy.</a:t>
            </a:r>
          </a:p>
          <a:p>
            <a:r>
              <a:rPr lang="en-US" dirty="0" smtClean="0"/>
              <a:t>3. Es </a:t>
            </a:r>
            <a:r>
              <a:rPr lang="en-US" dirty="0" err="1" smtClean="0"/>
              <a:t>spielt</a:t>
            </a:r>
            <a:r>
              <a:rPr lang="en-US" dirty="0" smtClean="0"/>
              <a:t> </a:t>
            </a:r>
            <a:r>
              <a:rPr lang="en-US" dirty="0" err="1" smtClean="0"/>
              <a:t>keine</a:t>
            </a:r>
            <a:r>
              <a:rPr lang="en-US" dirty="0" smtClean="0"/>
              <a:t> </a:t>
            </a:r>
            <a:r>
              <a:rPr lang="en-US" dirty="0" err="1" smtClean="0"/>
              <a:t>Treibhausgase</a:t>
            </a:r>
            <a:r>
              <a:rPr lang="en-US" dirty="0" smtClean="0"/>
              <a:t> </a:t>
            </a:r>
            <a:r>
              <a:rPr lang="en-US" dirty="0" err="1" smtClean="0"/>
              <a:t>emittieren</a:t>
            </a:r>
            <a:r>
              <a:rPr lang="en-US" dirty="0" smtClean="0"/>
              <a:t>. Es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eine</a:t>
            </a:r>
            <a:r>
              <a:rPr lang="en-US" dirty="0" smtClean="0"/>
              <a:t> </a:t>
            </a:r>
            <a:r>
              <a:rPr lang="en-US" dirty="0" err="1" smtClean="0"/>
              <a:t>erneuerbare</a:t>
            </a:r>
            <a:r>
              <a:rPr lang="en-US" dirty="0" smtClean="0"/>
              <a:t> </a:t>
            </a:r>
            <a:r>
              <a:rPr lang="en-US" dirty="0" err="1" smtClean="0"/>
              <a:t>Energiequelle</a:t>
            </a:r>
            <a:r>
              <a:rPr lang="en-US" dirty="0" smtClean="0"/>
              <a:t>. Es </a:t>
            </a:r>
            <a:r>
              <a:rPr lang="en-US" dirty="0" err="1" smtClean="0"/>
              <a:t>dauertauch</a:t>
            </a:r>
            <a:r>
              <a:rPr lang="en-US" dirty="0" smtClean="0"/>
              <a:t> </a:t>
            </a:r>
            <a:r>
              <a:rPr lang="en-US" dirty="0" err="1" smtClean="0"/>
              <a:t>eine</a:t>
            </a:r>
            <a:r>
              <a:rPr lang="en-US" dirty="0" smtClean="0"/>
              <a:t> </a:t>
            </a:r>
            <a:r>
              <a:rPr lang="en-US" dirty="0" err="1" smtClean="0"/>
              <a:t>sehr</a:t>
            </a:r>
            <a:r>
              <a:rPr lang="en-US" dirty="0" smtClean="0"/>
              <a:t> </a:t>
            </a:r>
            <a:r>
              <a:rPr lang="en-US" dirty="0" err="1" smtClean="0"/>
              <a:t>lange</a:t>
            </a:r>
            <a:r>
              <a:rPr lang="en-US" dirty="0" smtClean="0"/>
              <a:t> </a:t>
            </a:r>
            <a:r>
              <a:rPr lang="en-US" dirty="0" err="1" smtClean="0"/>
              <a:t>Zeit</a:t>
            </a:r>
            <a:r>
              <a:rPr lang="en-US" dirty="0" smtClean="0"/>
              <a:t>. </a:t>
            </a:r>
          </a:p>
          <a:p>
            <a:r>
              <a:rPr lang="en-US" dirty="0" smtClean="0"/>
              <a:t>               It does not emit greenhouse gases. It is a renewable energy source. It also lasts a</a:t>
            </a:r>
          </a:p>
          <a:p>
            <a:r>
              <a:rPr lang="en-US" dirty="0" smtClean="0"/>
              <a:t>              very long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83D90-7858-4F65-8E9B-C5D1DF5839A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Deutschland ist führend im Bereich Solarenergie.</a:t>
            </a:r>
          </a:p>
          <a:p>
            <a:r>
              <a:rPr lang="de-DE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 Jahr 2010 war die Solar-Kapazität in Deutschland 17.193 Megawatt.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83D90-7858-4F65-8E9B-C5D1DF5839A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 gibt drei Top-Unternehmen produziert Solarzellen.</a:t>
            </a:r>
            <a:r>
              <a:rPr lang="de-DE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r>
              <a:rPr lang="de-DE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Sie sind SMA Solar Technology AG, SolarWorld AG, und Centrotherm Photovoltaics AG.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83D90-7858-4F65-8E9B-C5D1DF5839A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Die </a:t>
            </a:r>
            <a:r>
              <a:rPr lang="en-US" dirty="0" err="1" smtClean="0"/>
              <a:t>Kirche</a:t>
            </a:r>
            <a:r>
              <a:rPr lang="en-US" dirty="0" smtClean="0"/>
              <a:t> hat </a:t>
            </a:r>
            <a:r>
              <a:rPr lang="en-US" dirty="0" err="1" smtClean="0"/>
              <a:t>Solarzellen</a:t>
            </a:r>
            <a:r>
              <a:rPr lang="en-US" baseline="0" dirty="0" smtClean="0"/>
              <a:t> auf das </a:t>
            </a:r>
            <a:r>
              <a:rPr lang="en-US" baseline="0" dirty="0" err="1" smtClean="0"/>
              <a:t>Dach</a:t>
            </a:r>
            <a:r>
              <a:rPr lang="en-US" baseline="0" dirty="0" smtClean="0"/>
              <a:t>. </a:t>
            </a:r>
          </a:p>
          <a:p>
            <a:r>
              <a:rPr lang="en-US" baseline="0" dirty="0" smtClean="0"/>
              <a:t>Und auf </a:t>
            </a:r>
            <a:r>
              <a:rPr lang="en-US" baseline="0" dirty="0" err="1" smtClean="0"/>
              <a:t>der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Seite</a:t>
            </a:r>
            <a:r>
              <a:rPr lang="en-US" baseline="0" dirty="0" smtClean="0"/>
              <a:t> des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Gebäudes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83D90-7858-4F65-8E9B-C5D1DF5839A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Deutschland hat nun eine Million Solarzellen.</a:t>
            </a:r>
          </a:p>
          <a:p>
            <a:r>
              <a:rPr lang="de-DE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Der Preis für Solarzellen billiger geworden.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83D90-7858-4F65-8E9B-C5D1DF5839A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Solarenergie erzeugt drei Prozent des Stroms in Deutschland. </a:t>
            </a:r>
          </a:p>
          <a:p>
            <a:r>
              <a:rPr lang="de-DE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Dieser liefert Energie für 5,1 Millionen Haushalte für ein Jahr.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83D90-7858-4F65-8E9B-C5D1DF5839A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Dieses Bild ist von Solarzellen in einem Feld. </a:t>
            </a:r>
          </a:p>
          <a:p>
            <a:r>
              <a:rPr lang="de-DE" dirty="0" smtClean="0"/>
              <a:t>Solarenergie kann genug Energie für alles Thüringen zu produzieren.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83D90-7858-4F65-8E9B-C5D1DF5839A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 Preise der Solarenergie sinkt.</a:t>
            </a:r>
          </a:p>
          <a:p>
            <a:r>
              <a:rPr lang="de-DE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Dies wird im Jahr 2012 fortsetzen.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83D90-7858-4F65-8E9B-C5D1DF5839A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ist</a:t>
            </a:r>
            <a:r>
              <a:rPr lang="en-US" baseline="0" dirty="0" smtClean="0"/>
              <a:t> die </a:t>
            </a:r>
            <a:r>
              <a:rPr lang="en-US" baseline="0" dirty="0" err="1" smtClean="0"/>
              <a:t>Antwort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für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Fragen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nummer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eins</a:t>
            </a:r>
            <a:r>
              <a:rPr lang="en-US" baseline="0" dirty="0" smtClean="0"/>
              <a:t>?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ist</a:t>
            </a:r>
            <a:r>
              <a:rPr lang="en-US" baseline="0" dirty="0" smtClean="0"/>
              <a:t> die </a:t>
            </a:r>
            <a:r>
              <a:rPr lang="en-US" baseline="0" dirty="0" err="1" smtClean="0"/>
              <a:t>Antwort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für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Fragen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nummer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zwei</a:t>
            </a:r>
            <a:r>
              <a:rPr lang="en-US" baseline="0" dirty="0" smtClean="0"/>
              <a:t>?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83D90-7858-4F65-8E9B-C5D1DF5839A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CAC4-DCC4-4B85-A546-0D12FE62704C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56507A6-CC21-4824-9FA9-92F5BEBD0C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 advTm="3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CAC4-DCC4-4B85-A546-0D12FE62704C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507A6-CC21-4824-9FA9-92F5BEBD0C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CAC4-DCC4-4B85-A546-0D12FE62704C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507A6-CC21-4824-9FA9-92F5BEBD0C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CAC4-DCC4-4B85-A546-0D12FE62704C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507A6-CC21-4824-9FA9-92F5BEBD0C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advClick="0" advTm="3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CAC4-DCC4-4B85-A546-0D12FE62704C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56507A6-CC21-4824-9FA9-92F5BEBD0C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 advTm="3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CAC4-DCC4-4B85-A546-0D12FE62704C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507A6-CC21-4824-9FA9-92F5BEBD0C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advClick="0" advTm="3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CAC4-DCC4-4B85-A546-0D12FE62704C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507A6-CC21-4824-9FA9-92F5BEBD0C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advClick="0" advTm="3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CAC4-DCC4-4B85-A546-0D12FE62704C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507A6-CC21-4824-9FA9-92F5BEBD0C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CAC4-DCC4-4B85-A546-0D12FE62704C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507A6-CC21-4824-9FA9-92F5BEBD0C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CAC4-DCC4-4B85-A546-0D12FE62704C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507A6-CC21-4824-9FA9-92F5BEBD0C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advClick="0" advTm="3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CAC4-DCC4-4B85-A546-0D12FE62704C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56507A6-CC21-4824-9FA9-92F5BEBD0C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  <p:transition advClick="0" advTm="3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5A5CAC4-DCC4-4B85-A546-0D12FE62704C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56507A6-CC21-4824-9FA9-92F5BEBD0C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3000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inharvest.co.za/wp-content/uploads/2011/03/germany_solar_panels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Becca Roggenbuck</a:t>
            </a:r>
          </a:p>
          <a:p>
            <a:r>
              <a:rPr lang="en-US" smtClean="0"/>
              <a:t>Period: 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Solar Energy in Germany</a:t>
            </a:r>
            <a:endParaRPr lang="en-US" dirty="0"/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percent of electricity do the solar panels add to the total amount of electricity produced in Germany? </a:t>
            </a:r>
          </a:p>
          <a:p>
            <a:pPr marL="777240" lvl="1" indent="-457200">
              <a:buNone/>
            </a:pPr>
            <a:r>
              <a:rPr lang="en-US" dirty="0" smtClean="0"/>
              <a:t>  	   </a:t>
            </a:r>
            <a:r>
              <a:rPr lang="en-US" sz="2800" dirty="0" smtClean="0">
                <a:solidFill>
                  <a:srgbClr val="FF0000"/>
                </a:solidFill>
              </a:rPr>
              <a:t>Answer:  </a:t>
            </a:r>
            <a:r>
              <a:rPr lang="en-US" sz="2800" dirty="0" smtClean="0"/>
              <a:t>B. 3%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1000-roof program was started in what year?</a:t>
            </a:r>
          </a:p>
          <a:p>
            <a:pPr>
              <a:buNone/>
            </a:pPr>
            <a:r>
              <a:rPr lang="en-US" dirty="0" smtClean="0"/>
              <a:t> 		</a:t>
            </a:r>
            <a:r>
              <a:rPr lang="en-US" dirty="0" smtClean="0">
                <a:solidFill>
                  <a:srgbClr val="FF0000"/>
                </a:solidFill>
              </a:rPr>
              <a:t>Answer: </a:t>
            </a:r>
            <a:r>
              <a:rPr lang="en-US" dirty="0" smtClean="0"/>
              <a:t> C. 1990</a:t>
            </a:r>
          </a:p>
        </p:txBody>
      </p:sp>
    </p:spTree>
  </p:cSld>
  <p:clrMapOvr>
    <a:masterClrMapping/>
  </p:clrMapOvr>
  <p:transition advClick="0" advTm="30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dirty="0" smtClean="0"/>
              <a:t>Culture Picture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153400" y="6248400"/>
            <a:ext cx="685800" cy="304800"/>
          </a:xfrm>
        </p:spPr>
        <p:txBody>
          <a:bodyPr>
            <a:normAutofit fontScale="92500" lnSpcReduction="20000"/>
          </a:bodyPr>
          <a:lstStyle/>
          <a:p>
            <a:endParaRPr lang="en-US" sz="1800" dirty="0"/>
          </a:p>
        </p:txBody>
      </p:sp>
      <p:pic>
        <p:nvPicPr>
          <p:cNvPr id="1026" name="Picture 2" descr="C:\Users\Becca\Documents\Deutsch 5\Environment Solar Energ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295400"/>
            <a:ext cx="6553200" cy="485422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80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Solar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Germany is the world leader in the production of solar power. </a:t>
            </a:r>
          </a:p>
          <a:p>
            <a:endParaRPr lang="en-US" dirty="0" smtClean="0"/>
          </a:p>
          <a:p>
            <a:r>
              <a:rPr lang="en-US" dirty="0" smtClean="0"/>
              <a:t>At the end of 2010, it had an installed solar capacity of 17,193 MW. For comparison, Spain, in second place, had just 3,784 MW. </a:t>
            </a:r>
          </a:p>
          <a:p>
            <a:endParaRPr lang="en-US" dirty="0" smtClean="0"/>
          </a:p>
          <a:p>
            <a:r>
              <a:rPr lang="en-US" dirty="0" smtClean="0"/>
              <a:t>Solar power system prices are expected to fall but the growth of the solar power systems is still expected to “stay strong” and continue to grow. </a:t>
            </a:r>
            <a:endParaRPr lang="en-US" dirty="0"/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Top Companies Producing Solar Panels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90600" y="1143000"/>
            <a:ext cx="7772400" cy="541020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SMA Solar Technology AG-</a:t>
            </a:r>
            <a:r>
              <a:rPr lang="en-US" dirty="0" smtClean="0"/>
              <a:t> Germany’s largest solar panel producer and world’s largest producer of solar inverters,  devices that convert the direct current from solar panels to alternating current used for power grids.</a:t>
            </a:r>
            <a:endParaRPr lang="en-US" b="1" dirty="0" smtClean="0"/>
          </a:p>
          <a:p>
            <a:endParaRPr lang="en-US" b="1" dirty="0" smtClean="0"/>
          </a:p>
          <a:p>
            <a:r>
              <a:rPr lang="en-US" b="1" dirty="0" err="1" smtClean="0"/>
              <a:t>SolarWorld</a:t>
            </a:r>
            <a:r>
              <a:rPr lang="en-US" b="1" dirty="0" smtClean="0"/>
              <a:t> AG- </a:t>
            </a:r>
            <a:r>
              <a:rPr lang="en-US" dirty="0" smtClean="0"/>
              <a:t>world’s largest producers of photovoltaic products (such as wafers or cells) and plans to increase overseas  sales due to the decrease in the subsidy program for solar panels in Germany.</a:t>
            </a:r>
            <a:endParaRPr lang="en-US" b="1" dirty="0" smtClean="0"/>
          </a:p>
          <a:p>
            <a:endParaRPr lang="en-US" b="1" dirty="0" smtClean="0"/>
          </a:p>
          <a:p>
            <a:r>
              <a:rPr lang="en-US" b="1" dirty="0" err="1" smtClean="0"/>
              <a:t>Centrotherm</a:t>
            </a:r>
            <a:r>
              <a:rPr lang="en-US" b="1" dirty="0" smtClean="0"/>
              <a:t> </a:t>
            </a:r>
            <a:r>
              <a:rPr lang="en-US" b="1" dirty="0" err="1" smtClean="0"/>
              <a:t>Photovoltaics</a:t>
            </a:r>
            <a:r>
              <a:rPr lang="en-US" b="1" dirty="0" smtClean="0"/>
              <a:t> AG-</a:t>
            </a:r>
            <a:r>
              <a:rPr lang="en-US" dirty="0" smtClean="0"/>
              <a:t> is one of the world's leading suppliers of technology and equipment to the global photovoltaic industry. More than 90 per cent of its sales are generated abroad.</a:t>
            </a:r>
            <a:endParaRPr lang="en-US" dirty="0"/>
          </a:p>
        </p:txBody>
      </p:sp>
      <p:sp>
        <p:nvSpPr>
          <p:cNvPr id="10242" name="AutoShape 2" descr="http://www.rainharvest.co.za/wp-content/uploads/2011/03/germany_solar_panel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4" name="AutoShape 4" descr="http://www.rainharvest.co.za/wp-content/uploads/2011/03/germany_solar_panel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6" name="AutoShape 6" descr="http://www.rainharvest.co.za/wp-content/uploads/2011/03/germany_solar_panel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8" name="AutoShape 8" descr="http://www.rainharvest.co.za/wp-content/uploads/2011/03/germany_solar_panels.jpg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-1174750" y="-725488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50" name="AutoShape 10" descr="http://www.rainharvest.co.za/wp-content/uploads/2011/03/germany_solar_panel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52" name="AutoShape 12" descr="http://livegreenmom.com/wp-content/uploads/2010/09/germany-solar-park-300x19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Solar Panels on Buildings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218" name="Picture 2" descr="http://www.rainharvest.co.za/wp-content/uploads/2011/03/germany_solar_panel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571875"/>
            <a:ext cx="5124450" cy="3457325"/>
          </a:xfrm>
          <a:prstGeom prst="rect">
            <a:avLst/>
          </a:prstGeom>
          <a:noFill/>
        </p:spPr>
      </p:pic>
      <p:pic>
        <p:nvPicPr>
          <p:cNvPr id="9220" name="Picture 4" descr="http://static.guim.co.uk/sys-images/Environment/Pix/columnists/2011/3/21/1300713496751/Solar-Energy--Solar-Panel-0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4038600"/>
            <a:ext cx="4381500" cy="26289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Amount of Solar Panels installed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original Solar Panel program that was launched in Germany was a 1000-roof program in the fall of 1990.</a:t>
            </a:r>
          </a:p>
          <a:p>
            <a:endParaRPr lang="en-US" dirty="0" smtClean="0"/>
          </a:p>
          <a:p>
            <a:r>
              <a:rPr lang="en-US" dirty="0" smtClean="0"/>
              <a:t>The one-millionth-system mark was reached last year, only 11 years after the original program had started. </a:t>
            </a:r>
          </a:p>
          <a:p>
            <a:endParaRPr lang="en-US" dirty="0" smtClean="0"/>
          </a:p>
          <a:p>
            <a:r>
              <a:rPr lang="en-US" dirty="0" smtClean="0"/>
              <a:t>The reduction in prices for the solar panels have occurred due to the technological advances and the mass production of the panels over the years. </a:t>
            </a:r>
            <a:endParaRPr lang="en-US" dirty="0"/>
          </a:p>
        </p:txBody>
      </p:sp>
    </p:spTree>
  </p:cSld>
  <p:clrMapOvr>
    <a:masterClrMapping/>
  </p:clrMapOvr>
  <p:transition advClick="0" advTm="30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Amount of Electricity Produced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2011, solar power systems in Germany produced over 18 billion kilowatt hours of electricity.</a:t>
            </a:r>
          </a:p>
          <a:p>
            <a:endParaRPr lang="en-US" dirty="0" smtClean="0"/>
          </a:p>
          <a:p>
            <a:r>
              <a:rPr lang="en-US" dirty="0" smtClean="0"/>
              <a:t>This would supply enough electricity for 5.1 million homes for an entire year, it also is equal to the electricity consumption  of the state of  Thuringia. </a:t>
            </a:r>
          </a:p>
          <a:p>
            <a:endParaRPr lang="en-US" dirty="0" smtClean="0"/>
          </a:p>
          <a:p>
            <a:r>
              <a:rPr lang="en-US" dirty="0" smtClean="0"/>
              <a:t>German solar now contributes about 3% of total German electricity supply. That is expected to reach 10% by 2020. </a:t>
            </a:r>
          </a:p>
          <a:p>
            <a:endParaRPr lang="en-US" dirty="0"/>
          </a:p>
        </p:txBody>
      </p:sp>
    </p:spTree>
  </p:cSld>
  <p:clrMapOvr>
    <a:masterClrMapping/>
  </p:clrMapOvr>
  <p:transition advClick="0" advTm="30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Pictures of Thuringia  and Solar Panels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http://froebelweb.tripod.com/thuringia/deutsch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924050"/>
            <a:ext cx="3568580" cy="4933950"/>
          </a:xfrm>
          <a:prstGeom prst="rect">
            <a:avLst/>
          </a:prstGeom>
          <a:noFill/>
        </p:spPr>
      </p:pic>
      <p:pic>
        <p:nvPicPr>
          <p:cNvPr id="6148" name="Picture 4" descr="http://img.scoop.it/4rh9EPavxGLi5J1YJYEYBTl72eJkfbmt4t8yenImKBVaiQDB_Rd1H6kmuBWtceB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1524000"/>
            <a:ext cx="4490966" cy="29718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with Solar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new, lower set of tariffs (15 percent drop) went into effect at the beginning of this month. That anticipated decline prompted developers to add 3 </a:t>
            </a:r>
            <a:r>
              <a:rPr lang="en-US" dirty="0" err="1" smtClean="0"/>
              <a:t>giggawatts</a:t>
            </a:r>
            <a:r>
              <a:rPr lang="en-US" dirty="0" smtClean="0"/>
              <a:t> in December alone.</a:t>
            </a:r>
          </a:p>
          <a:p>
            <a:endParaRPr lang="en-US" dirty="0" smtClean="0"/>
          </a:p>
          <a:p>
            <a:r>
              <a:rPr lang="en-US" dirty="0" smtClean="0"/>
              <a:t>If the country installs 225 megawatts from January through April, the solar electric pricing is set to fall by another 15 percent.</a:t>
            </a:r>
          </a:p>
          <a:p>
            <a:endParaRPr lang="en-US" dirty="0" smtClean="0"/>
          </a:p>
          <a:p>
            <a:r>
              <a:rPr lang="en-US" dirty="0" smtClean="0"/>
              <a:t>Solar manufactures also expect the impact of the solar market crash of 2011 — where solar panel prices fell around 40 percent as a result of an inventory pileup — to linger at least in early 2012.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percent of electricity do the solar panels add to the total amount of electricity produced in Germany? </a:t>
            </a:r>
          </a:p>
          <a:p>
            <a:pPr marL="777240" lvl="1" indent="-457200">
              <a:buFont typeface="+mj-lt"/>
              <a:buAutoNum type="alphaUcPeriod"/>
            </a:pPr>
            <a:r>
              <a:rPr lang="en-US" sz="2800" dirty="0" smtClean="0"/>
              <a:t>15%</a:t>
            </a:r>
          </a:p>
          <a:p>
            <a:pPr marL="777240" lvl="1" indent="-457200">
              <a:buFont typeface="+mj-lt"/>
              <a:buAutoNum type="alphaUcPeriod"/>
            </a:pPr>
            <a:r>
              <a:rPr lang="en-US" sz="2800" dirty="0" smtClean="0"/>
              <a:t>3% </a:t>
            </a:r>
          </a:p>
          <a:p>
            <a:pPr marL="777240" lvl="1" indent="-457200">
              <a:buFont typeface="+mj-lt"/>
              <a:buAutoNum type="alphaUcPeriod"/>
            </a:pPr>
            <a:r>
              <a:rPr lang="en-US" sz="2800" dirty="0" smtClean="0"/>
              <a:t>6%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1000-roof program was started in what year? </a:t>
            </a:r>
          </a:p>
          <a:p>
            <a:pPr marL="788670" lvl="1" indent="-514350">
              <a:buFont typeface="+mj-lt"/>
              <a:buAutoNum type="alphaUcPeriod"/>
            </a:pPr>
            <a:r>
              <a:rPr lang="en-US" sz="2800" dirty="0" smtClean="0"/>
              <a:t>1985</a:t>
            </a:r>
          </a:p>
          <a:p>
            <a:pPr marL="788670" lvl="1" indent="-514350">
              <a:buFont typeface="+mj-lt"/>
              <a:buAutoNum type="alphaUcPeriod"/>
            </a:pPr>
            <a:r>
              <a:rPr lang="en-US" sz="2800" dirty="0" smtClean="0"/>
              <a:t>1999</a:t>
            </a:r>
          </a:p>
          <a:p>
            <a:pPr marL="788670" lvl="1" indent="-514350">
              <a:buFont typeface="+mj-lt"/>
              <a:buAutoNum type="alphaUcPeriod"/>
            </a:pPr>
            <a:r>
              <a:rPr lang="en-US" sz="2800" dirty="0" smtClean="0"/>
              <a:t>1990</a:t>
            </a:r>
          </a:p>
          <a:p>
            <a:pPr marL="514350" indent="-514350"/>
            <a:endParaRPr lang="en-US" sz="3000" dirty="0" smtClean="0"/>
          </a:p>
          <a:p>
            <a:pPr marL="514350" indent="-514350">
              <a:buNone/>
            </a:pPr>
            <a:endParaRPr lang="en-US" sz="2400" dirty="0" smtClean="0"/>
          </a:p>
        </p:txBody>
      </p:sp>
    </p:spTree>
  </p:cSld>
  <p:clrMapOvr>
    <a:masterClrMapping/>
  </p:clrMapOvr>
  <p:transition advClick="0" advTm="30000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230</TotalTime>
  <Words>579</Words>
  <Application>Microsoft Office PowerPoint</Application>
  <PresentationFormat>On-screen Show (4:3)</PresentationFormat>
  <Paragraphs>120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Equity</vt:lpstr>
      <vt:lpstr>Solar Energy in Germany</vt:lpstr>
      <vt:lpstr>Solar Power</vt:lpstr>
      <vt:lpstr>Top Companies Producing Solar Panels</vt:lpstr>
      <vt:lpstr>Solar Panels on Buildings</vt:lpstr>
      <vt:lpstr>Amount of Solar Panels installed</vt:lpstr>
      <vt:lpstr>Amount of Electricity Produced</vt:lpstr>
      <vt:lpstr>Pictures of Thuringia  and Solar Panels</vt:lpstr>
      <vt:lpstr>Problems with Solar Energy</vt:lpstr>
      <vt:lpstr>Questions</vt:lpstr>
      <vt:lpstr>Answers</vt:lpstr>
      <vt:lpstr>Culture Picture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Solar Energy in Germany</dc:title>
  <dc:creator>Becca</dc:creator>
  <cp:lastModifiedBy>Becca</cp:lastModifiedBy>
  <cp:revision>45</cp:revision>
  <dcterms:created xsi:type="dcterms:W3CDTF">2012-01-20T18:52:44Z</dcterms:created>
  <dcterms:modified xsi:type="dcterms:W3CDTF">2012-03-19T15:34:43Z</dcterms:modified>
</cp:coreProperties>
</file>